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29.xml" ContentType="application/vnd.openxmlformats-officedocument.presentationml.slide+xml"/>
  <Override PartName="/ppt/slides/slide20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2.xml" ContentType="application/vnd.openxmlformats-officedocument.presentationml.slideLayout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39"/>
  </p:notesMasterIdLst>
  <p:sldIdLst>
    <p:sldId id="512" r:id="rId3"/>
    <p:sldId id="472" r:id="rId4"/>
    <p:sldId id="500" r:id="rId5"/>
    <p:sldId id="456" r:id="rId6"/>
    <p:sldId id="268" r:id="rId7"/>
    <p:sldId id="269" r:id="rId8"/>
    <p:sldId id="267" r:id="rId9"/>
    <p:sldId id="270" r:id="rId10"/>
    <p:sldId id="421" r:id="rId11"/>
    <p:sldId id="422" r:id="rId12"/>
    <p:sldId id="424" r:id="rId13"/>
    <p:sldId id="466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520" r:id="rId23"/>
    <p:sldId id="279" r:id="rId24"/>
    <p:sldId id="519" r:id="rId25"/>
    <p:sldId id="467" r:id="rId26"/>
    <p:sldId id="280" r:id="rId27"/>
    <p:sldId id="281" r:id="rId28"/>
    <p:sldId id="282" r:id="rId29"/>
    <p:sldId id="283" r:id="rId30"/>
    <p:sldId id="285" r:id="rId31"/>
    <p:sldId id="286" r:id="rId32"/>
    <p:sldId id="287" r:id="rId33"/>
    <p:sldId id="288" r:id="rId34"/>
    <p:sldId id="518" r:id="rId35"/>
    <p:sldId id="502" r:id="rId36"/>
    <p:sldId id="517" r:id="rId37"/>
    <p:sldId id="516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q-teacher" initials="a" lastIdx="1" clrIdx="0">
    <p:extLst>
      <p:ext uri="{19B8F6BF-5375-455C-9EA6-DF929625EA0E}">
        <p15:presenceInfo xmlns:p15="http://schemas.microsoft.com/office/powerpoint/2012/main" userId="aq-teach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19" autoAdjust="0"/>
    <p:restoredTop sz="94624" autoAdjust="0"/>
  </p:normalViewPr>
  <p:slideViewPr>
    <p:cSldViewPr>
      <p:cViewPr varScale="1">
        <p:scale>
          <a:sx n="70" d="100"/>
          <a:sy n="70" d="100"/>
        </p:scale>
        <p:origin x="726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12" y="57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47" Type="http://schemas.openxmlformats.org/officeDocument/2006/relationships/customXml" Target="../customXml/item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45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48" Type="http://schemas.openxmlformats.org/officeDocument/2006/relationships/customXml" Target="../customXml/item4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customXml" Target="../customXml/item2.xml"/><Relationship Id="rId20" Type="http://schemas.openxmlformats.org/officeDocument/2006/relationships/slide" Target="slides/slide18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371E0E17-D68A-433E-B856-448BF29396CB}" type="datetimeFigureOut">
              <a:rPr lang="fa-IR" smtClean="0"/>
              <a:t>10/02/1442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FD38D6B-71F9-4FCE-AAA7-B47DB774F65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28831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6C7B09-D238-46A3-B882-64947C454851}" type="slidenum">
              <a:rPr lang="fa-IR" smtClean="0"/>
              <a:pPr/>
              <a:t>36</a:t>
            </a:fld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3385009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15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2056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752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386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242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509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72271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320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78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08831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7182-5B77-4CBE-A58D-141E9B53EAAA}" type="datetimeFigureOut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10/02/1442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a-I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518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972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idx="1"/>
          </p:nvPr>
        </p:nvSpPr>
        <p:spPr>
          <a:xfrm>
            <a:off x="1981200" y="838201"/>
            <a:ext cx="8229600" cy="5287965"/>
          </a:xfrm>
        </p:spPr>
        <p:txBody>
          <a:bodyPr rtlCol="1">
            <a:normAutofit fontScale="25000" lnSpcReduction="20000"/>
          </a:bodyPr>
          <a:lstStyle/>
          <a:p>
            <a:pPr marL="0" indent="0" algn="ctr" rtl="1">
              <a:lnSpc>
                <a:spcPct val="130000"/>
              </a:lnSpc>
              <a:buNone/>
              <a:defRPr/>
            </a:pPr>
            <a:r>
              <a:rPr lang="fa-IR" dirty="0">
                <a:cs typeface="B Yagut" pitchFamily="2" charset="-78"/>
              </a:rPr>
              <a:t/>
            </a:r>
            <a:br>
              <a:rPr lang="fa-IR" dirty="0">
                <a:cs typeface="B Yagut" pitchFamily="2" charset="-78"/>
              </a:rPr>
            </a:br>
            <a:r>
              <a:rPr lang="fa-IR" dirty="0">
                <a:cs typeface="B Yagut" pitchFamily="2" charset="-78"/>
              </a:rPr>
              <a:t/>
            </a:r>
            <a:br>
              <a:rPr lang="fa-IR" dirty="0">
                <a:cs typeface="B Yagut" pitchFamily="2" charset="-78"/>
              </a:rPr>
            </a:br>
            <a:r>
              <a:rPr lang="fa-IR" dirty="0">
                <a:cs typeface="B Yagut" pitchFamily="2" charset="-78"/>
              </a:rPr>
              <a:t/>
            </a:r>
            <a:br>
              <a:rPr lang="fa-IR" dirty="0">
                <a:cs typeface="B Yagut" pitchFamily="2" charset="-78"/>
              </a:rPr>
            </a:br>
            <a:r>
              <a:rPr lang="fa-IR" dirty="0">
                <a:cs typeface="B Yagut" pitchFamily="2" charset="-78"/>
              </a:rPr>
              <a:t/>
            </a:r>
            <a:br>
              <a:rPr lang="fa-IR" dirty="0">
                <a:cs typeface="B Yagut" pitchFamily="2" charset="-78"/>
              </a:rPr>
            </a:br>
            <a:r>
              <a:rPr lang="fa-IR" sz="13300" dirty="0">
                <a:cs typeface="B Yagut" pitchFamily="2" charset="-78"/>
              </a:rPr>
              <a:t>مراقبت های ادغام یافته سلامت</a:t>
            </a:r>
            <a:r>
              <a:rPr lang="fa-IR" sz="10700" dirty="0">
                <a:cs typeface="B Yagut" pitchFamily="2" charset="-78"/>
              </a:rPr>
              <a:t/>
            </a:r>
            <a:br>
              <a:rPr lang="fa-IR" sz="10700" dirty="0">
                <a:cs typeface="B Yagut" pitchFamily="2" charset="-78"/>
              </a:rPr>
            </a:br>
            <a:r>
              <a:rPr lang="fa-IR" sz="13300" dirty="0">
                <a:cs typeface="B Yagut" pitchFamily="2" charset="-78"/>
              </a:rPr>
              <a:t> نوجوانان و مدارس</a:t>
            </a:r>
            <a:br>
              <a:rPr lang="fa-IR" sz="13300" dirty="0">
                <a:cs typeface="B Yagut" pitchFamily="2" charset="-78"/>
              </a:rPr>
            </a:br>
            <a:r>
              <a:rPr lang="fa-IR" dirty="0">
                <a:cs typeface="B Yagut" pitchFamily="2" charset="-78"/>
              </a:rPr>
              <a:t/>
            </a:r>
            <a:br>
              <a:rPr lang="fa-IR" dirty="0">
                <a:cs typeface="B Yagut" pitchFamily="2" charset="-78"/>
              </a:rPr>
            </a:br>
            <a:endParaRPr lang="fa-IR" dirty="0">
              <a:cs typeface="B Yagut" pitchFamily="2" charset="-78"/>
            </a:endParaRPr>
          </a:p>
          <a:p>
            <a:pPr marL="0" indent="0" algn="ctr" rtl="1">
              <a:lnSpc>
                <a:spcPct val="130000"/>
              </a:lnSpc>
              <a:buNone/>
              <a:defRPr/>
            </a:pPr>
            <a:endParaRPr lang="fa-IR" sz="7500" dirty="0">
              <a:cs typeface="B Yagut" pitchFamily="2" charset="-78"/>
            </a:endParaRPr>
          </a:p>
          <a:p>
            <a:pPr marL="0" indent="0" algn="ctr" rtl="1">
              <a:lnSpc>
                <a:spcPct val="130000"/>
              </a:lnSpc>
              <a:buNone/>
              <a:defRPr/>
            </a:pPr>
            <a:r>
              <a:rPr lang="fa-IR" sz="10700" dirty="0">
                <a:cs typeface="B Yagut" pitchFamily="2" charset="-78"/>
              </a:rPr>
              <a:t>آشنایی با نحوه مراقبت نوجوان و ثبت آن درسامانه سیب وآشنایی با نظام اطلاعاتی</a:t>
            </a:r>
          </a:p>
          <a:p>
            <a:pPr marL="0" indent="0" algn="ctr" rtl="1">
              <a:lnSpc>
                <a:spcPct val="130000"/>
              </a:lnSpc>
              <a:buNone/>
              <a:defRPr/>
            </a:pPr>
            <a:r>
              <a:rPr lang="fa-IR" sz="7500" b="1" dirty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  <a:t/>
            </a:r>
            <a:br>
              <a:rPr lang="fa-IR" sz="7500" b="1" dirty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</a:br>
            <a:r>
              <a:rPr lang="fa-IR" sz="10800" dirty="0">
                <a:cs typeface="B Yagut" pitchFamily="2" charset="-78"/>
              </a:rPr>
              <a:t>( بخش 2 )</a:t>
            </a:r>
            <a:br>
              <a:rPr lang="fa-IR" sz="10800" dirty="0">
                <a:cs typeface="B Yagut" pitchFamily="2" charset="-78"/>
              </a:rPr>
            </a:br>
            <a:r>
              <a:rPr lang="fa-IR" b="1" dirty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  <a:t/>
            </a:r>
            <a:br>
              <a:rPr lang="fa-IR" b="1" dirty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</a:br>
            <a:r>
              <a:rPr lang="fa-IR" b="1" dirty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  <a:t/>
            </a:r>
            <a:br>
              <a:rPr lang="fa-IR" b="1" dirty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</a:br>
            <a:r>
              <a:rPr lang="fa-IR" b="1" dirty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  <a:t/>
            </a:r>
            <a:br>
              <a:rPr lang="fa-IR" b="1" dirty="0">
                <a:effectLst>
                  <a:outerShdw blurRad="38100" dist="38100" dir="2700000" algn="tl">
                    <a:srgbClr val="C0C0C0"/>
                  </a:outerShdw>
                </a:effectLst>
                <a:cs typeface="B Yagut" pitchFamily="2" charset="-78"/>
              </a:rPr>
            </a:br>
            <a:r>
              <a:rPr lang="fa-IR" sz="3600" b="1" dirty="0">
                <a:cs typeface="B Yagut" pitchFamily="2" charset="-78"/>
              </a:rPr>
              <a:t/>
            </a:r>
            <a:br>
              <a:rPr lang="fa-IR" sz="3600" b="1" dirty="0">
                <a:cs typeface="B Yagut" pitchFamily="2" charset="-78"/>
              </a:rPr>
            </a:br>
            <a:endParaRPr lang="th-TH" sz="3600" b="1" dirty="0">
              <a:effectLst>
                <a:outerShdw blurRad="38100" dist="38100" dir="2700000" algn="tl">
                  <a:srgbClr val="C0C0C0"/>
                </a:outerShdw>
              </a:effectLst>
              <a:cs typeface="B Titr" pitchFamily="2" charset="-78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671FDB80-A8E6-4460-989A-F1684DE5D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82200" y="6172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5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97"/>
    </mc:Choice>
    <mc:Fallback xmlns="">
      <p:transition spd="slow" advTm="19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39A2DE96-E6C1-42C6-8184-E5A58EF0A9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7200"/>
            <a:ext cx="8610600" cy="59436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14791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14"/>
    </mc:Choice>
    <mc:Fallback xmlns="">
      <p:transition spd="slow" advTm="21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>
              <a:lnSpc>
                <a:spcPct val="150000"/>
              </a:lnSpc>
            </a:pPr>
            <a:r>
              <a:rPr lang="fa-IR" b="1" dirty="0">
                <a:cs typeface="B Yagut" pitchFamily="2" charset="-78"/>
              </a:rPr>
              <a:t>                          </a:t>
            </a:r>
            <a:r>
              <a:rPr lang="en-US" b="1" dirty="0">
                <a:cs typeface="B Yagut" pitchFamily="2" charset="-78"/>
              </a:rPr>
              <a:t>  </a:t>
            </a:r>
            <a:r>
              <a:rPr lang="fa-IR" b="1" dirty="0">
                <a:cs typeface="B Yagut" pitchFamily="2" charset="-78"/>
              </a:rPr>
              <a:t>                                     </a:t>
            </a:r>
            <a:r>
              <a:rPr lang="fa-IR" dirty="0">
                <a:cs typeface="B Yagut" pitchFamily="2" charset="-78"/>
              </a:rPr>
              <a:t>ثبت واکسن</a:t>
            </a:r>
            <a:br>
              <a:rPr lang="fa-IR" dirty="0">
                <a:cs typeface="B Yagut" pitchFamily="2" charset="-78"/>
              </a:rPr>
            </a:br>
            <a:r>
              <a:rPr lang="en-US" sz="2800" dirty="0">
                <a:cs typeface="B Yagut" pitchFamily="2" charset="-78"/>
              </a:rPr>
              <a:t> </a:t>
            </a:r>
            <a:r>
              <a:rPr lang="fa-IR" sz="2800" dirty="0">
                <a:cs typeface="B Yagut" pitchFamily="2" charset="-78"/>
              </a:rPr>
              <a:t>      از قسمت ارائه خدمت ، ثبت </a:t>
            </a:r>
            <a:r>
              <a:rPr lang="fa-IR" sz="2800" dirty="0" smtClean="0">
                <a:cs typeface="B Yagut" pitchFamily="2" charset="-78"/>
              </a:rPr>
              <a:t>واکسیناسیون </a:t>
            </a:r>
            <a:r>
              <a:rPr lang="fa-IR" sz="2800" dirty="0">
                <a:cs typeface="B Yagut" pitchFamily="2" charset="-78"/>
              </a:rPr>
              <a:t>را انتخاب کنید.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8E4BC209-6FC3-4752-95A0-0F0B051198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9CE62EB3-4D9B-42BB-A394-94E87067D4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858962"/>
            <a:ext cx="8839200" cy="47244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xmlns="" id="{A4557716-2D11-4A1C-A74D-DCE915A08106}"/>
              </a:ext>
            </a:extLst>
          </p:cNvPr>
          <p:cNvSpPr/>
          <p:nvPr/>
        </p:nvSpPr>
        <p:spPr>
          <a:xfrm>
            <a:off x="7239000" y="3604419"/>
            <a:ext cx="457200" cy="3048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90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59"/>
    </mc:Choice>
    <mc:Fallback xmlns="">
      <p:transition spd="slow" advTm="27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74638"/>
            <a:ext cx="11430000" cy="83820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500" dirty="0">
                <a:cs typeface="B Yagut" pitchFamily="2" charset="-78"/>
              </a:rPr>
              <a:t>با انتخاب نوع واکسن ، تاریخ دریافت ، نوبت و شماره سریال واکسن، واکسیناسیون فردرا ذخیره نمایید.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FEC8A148-AD04-4115-B200-F6073E90B9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17638"/>
            <a:ext cx="8915400" cy="498316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19677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422"/>
    </mc:Choice>
    <mc:Fallback xmlns="">
      <p:transition spd="slow" advTm="46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a-IR" sz="4000" dirty="0">
                <a:cs typeface="B Yagut" pitchFamily="2" charset="-78"/>
              </a:rPr>
              <a:t/>
            </a:r>
            <a:br>
              <a:rPr lang="fa-IR" sz="4000" dirty="0">
                <a:cs typeface="B Yagut" pitchFamily="2" charset="-78"/>
              </a:rPr>
            </a:br>
            <a:r>
              <a:rPr lang="fa-IR" sz="4000" dirty="0">
                <a:cs typeface="B Yagut" pitchFamily="2" charset="-78"/>
              </a:rPr>
              <a:t>مراقبت از نظر بینایی</a:t>
            </a:r>
            <a:r>
              <a:rPr lang="en-US" dirty="0">
                <a:cs typeface="B Yagut" pitchFamily="2" charset="-78"/>
              </a:rPr>
              <a:t/>
            </a:r>
            <a:br>
              <a:rPr lang="en-US" dirty="0">
                <a:cs typeface="B Yagut" pitchFamily="2" charset="-78"/>
              </a:rPr>
            </a:br>
            <a:endParaRPr lang="fa-IR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fa-IR" sz="2500" dirty="0">
                <a:cs typeface="B Yagut" pitchFamily="2" charset="-78"/>
              </a:rPr>
              <a:t>با استفاده از چارت بینایی در فاصله شش متری یا چهار متری، بینایی نوجوان را ارزیابی نموده و با توجه به ارزیابی انجام شده در یکی از طبقه بندی های اختلال دید دارد( در صورتی که هرکدام از چشم ها زیر 10|9 باشد و یا اختلاف بینایی دو چشم بیشتراز یک ردیف باشد و یا دید دو چشم باهم کمتر از 10|10 باشد) و اختلال دید ندارد، قرار می گیرد ، اقدامات  لازم را انجام دهید و نوجوانی که اختلال بینایی دارد را ارجاع دهید. 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1DAC327D-B8F2-4DE9-8453-5D84F8A36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4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570"/>
    </mc:Choice>
    <mc:Fallback xmlns="">
      <p:transition spd="slow" advTm="745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FA13561C-DD67-4A20-B0F6-EB98F7807F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81000"/>
            <a:ext cx="8610599" cy="62484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3281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28"/>
    </mc:Choice>
    <mc:Fallback xmlns="">
      <p:transition spd="slow" advTm="44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41450EEC-EDD6-4D03-8995-2BEB515BF1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600"/>
            <a:ext cx="8458200" cy="58674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2939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40"/>
    </mc:Choice>
    <mc:Fallback xmlns="">
      <p:transition spd="slow" advTm="27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>
                <a:cs typeface="B Yagut" pitchFamily="2" charset="-78"/>
              </a:rPr>
              <a:t/>
            </a:r>
            <a:br>
              <a:rPr lang="fa-IR" dirty="0">
                <a:cs typeface="B Yagut" pitchFamily="2" charset="-78"/>
              </a:rPr>
            </a:br>
            <a:r>
              <a:rPr lang="fa-IR" dirty="0">
                <a:cs typeface="B Yagut" pitchFamily="2" charset="-78"/>
              </a:rPr>
              <a:t>مراقبت از نظر شنوایی</a:t>
            </a:r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fa-IR" sz="2500" dirty="0">
                <a:cs typeface="B Yagut" pitchFamily="2" charset="-78"/>
              </a:rPr>
              <a:t>با تست نجوا در فاصله شصت سانتی متری  از نوجوان کلمات دو سیلابی را بیان کرده و  شنوایی  نوجوانان  را ارزیابی کنید  و با توجه به ارزیابی انجام شده اگر نوجوان قادر به تکرار کلمات دو سیلابی نبود یا کلمات را نشنید وی را در طبقه بندی اختلال  شنوایی  دارد و در غیر این صورت در طبقه اختلال شنوایی  ندارد قرار دهید و اقدامات  لازم را بر اساس  نوع طبقه بندی طبق سامانه  انجام دهید و در سامانه ثبت نماید .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sz="2500" dirty="0">
                <a:cs typeface="B Yagut" pitchFamily="2" charset="-78"/>
              </a:rPr>
              <a:t>نوجوانی که اختلال شنوایی دارد را ارجاع دهید.</a:t>
            </a:r>
            <a:endParaRPr lang="en-US" sz="2500" dirty="0"/>
          </a:p>
          <a:p>
            <a:pPr marL="0" indent="0" algn="r">
              <a:lnSpc>
                <a:spcPct val="150000"/>
              </a:lnSpc>
              <a:buNone/>
            </a:pPr>
            <a:endParaRPr lang="fa-IR" sz="2500" dirty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43843BB6-E995-4D1A-927F-86B602B8DA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61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630"/>
    </mc:Choice>
    <mc:Fallback xmlns="">
      <p:transition spd="slow" advTm="686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7FF3D8E1-8050-4EB1-8B89-DF05117737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664" y="304800"/>
            <a:ext cx="8448675" cy="58674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33336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04"/>
    </mc:Choice>
    <mc:Fallback xmlns="">
      <p:transition spd="slow" advTm="27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55753C08-1382-4664-AAF2-4FD0ABA7A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624" y="381000"/>
            <a:ext cx="8305800" cy="58674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2066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00"/>
    </mc:Choice>
    <mc:Fallback xmlns="">
      <p:transition spd="slow" advTm="50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>
                <a:cs typeface="B Yagut" pitchFamily="2" charset="-78"/>
              </a:rPr>
              <a:t>غربالگری تغذیه و پایش رشد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fa-IR" sz="2800" dirty="0">
                <a:cs typeface="B Yagut" pitchFamily="2" charset="-78"/>
              </a:rPr>
              <a:t>نوجوان را از نظر وضعیت  قد ، وزن ، وضعیت نمایه توده بدنی  ارزیابی نموده و پرسشنامه تغذیه را طبق سامانه تکمیل نموده و با توجه به ارزیابی انجام شده اقدامات  لازم را بر اساس  نوع طبقه بندی انجام دهید و در سامانه ثبت نمایید .</a:t>
            </a: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sz="2800" dirty="0">
                <a:cs typeface="B Yagut" pitchFamily="2" charset="-78"/>
              </a:rPr>
              <a:t> نوجوانان چاق و لاغر را ارجاع دهید و نوجوانان دارای اضافه وزن را آموزش داده و پیگیری نمایید.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7E883031-84F7-413D-BD33-13A8CEB70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37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39"/>
    </mc:Choice>
    <mc:Fallback xmlns="">
      <p:transition spd="slow" advTm="54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48031"/>
            <a:ext cx="7886700" cy="1094970"/>
          </a:xfrm>
        </p:spPr>
        <p:txBody>
          <a:bodyPr>
            <a:normAutofit/>
          </a:bodyPr>
          <a:lstStyle/>
          <a:p>
            <a:pPr algn="ctr"/>
            <a:r>
              <a:rPr lang="fa-IR" sz="4000" dirty="0">
                <a:cs typeface="B Yagut" panose="00000400000000000000" pitchFamily="2" charset="-78"/>
              </a:rPr>
              <a:t>مشخصات سند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19201"/>
            <a:ext cx="5410200" cy="5464935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fa-IR" sz="2100" dirty="0">
                <a:cs typeface="B Yagut" pitchFamily="2" charset="-78"/>
              </a:rPr>
              <a:t>مشخصات مدرس </a:t>
            </a:r>
          </a:p>
          <a:p>
            <a:pPr>
              <a:lnSpc>
                <a:spcPct val="170000"/>
              </a:lnSpc>
            </a:pPr>
            <a:r>
              <a:rPr lang="fa-IR" sz="2100" dirty="0">
                <a:cs typeface="B Yagut" pitchFamily="2" charset="-78"/>
              </a:rPr>
              <a:t>تصویر مدرس:</a:t>
            </a:r>
          </a:p>
          <a:p>
            <a:pPr>
              <a:lnSpc>
                <a:spcPct val="170000"/>
              </a:lnSpc>
            </a:pPr>
            <a:endParaRPr lang="fa-IR" sz="2100" dirty="0">
              <a:cs typeface="B Yagut" pitchFamily="2" charset="-78"/>
            </a:endParaRPr>
          </a:p>
          <a:p>
            <a:pPr>
              <a:lnSpc>
                <a:spcPct val="170000"/>
              </a:lnSpc>
            </a:pPr>
            <a:r>
              <a:rPr lang="fa-IR" sz="2100" dirty="0">
                <a:cs typeface="B Yagut" pitchFamily="2" charset="-78"/>
              </a:rPr>
              <a:t>نام و نام خانوادگی مدرس: نسرین دشتکی</a:t>
            </a:r>
          </a:p>
          <a:p>
            <a:pPr>
              <a:lnSpc>
                <a:spcPct val="170000"/>
              </a:lnSpc>
            </a:pPr>
            <a:r>
              <a:rPr lang="fa-IR" sz="2100" dirty="0">
                <a:cs typeface="B Yagut" pitchFamily="2" charset="-78"/>
              </a:rPr>
              <a:t>مدرک تحصیلی :کارشناس بهداشت عمومی</a:t>
            </a:r>
          </a:p>
          <a:p>
            <a:pPr>
              <a:lnSpc>
                <a:spcPct val="170000"/>
              </a:lnSpc>
            </a:pPr>
            <a:r>
              <a:rPr lang="fa-IR" sz="2100" dirty="0">
                <a:cs typeface="B Yagut" pitchFamily="2" charset="-78"/>
              </a:rPr>
              <a:t>موقعیت اشتغال سازمانی مربی: مربی بهداشت مدارس وسلامت نوجوانان و جوانان شهرستان خدابنده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a-IR" sz="2100" dirty="0">
                <a:cs typeface="B Yagut" pitchFamily="2" charset="-78"/>
              </a:rPr>
              <a:t> دانشگاه علوم پزشکی استان زنجان</a:t>
            </a:r>
          </a:p>
          <a:p>
            <a:pPr marL="0" indent="0">
              <a:buNone/>
            </a:pPr>
            <a:endParaRPr lang="fa-I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7000" y="1219201"/>
            <a:ext cx="5410200" cy="4957763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fa-IR" sz="2300" dirty="0">
                <a:cs typeface="B Yagut" panose="00000400000000000000" pitchFamily="2" charset="-78"/>
              </a:rPr>
              <a:t>مشخصات بسته آموزشی</a:t>
            </a:r>
          </a:p>
          <a:p>
            <a:pPr>
              <a:lnSpc>
                <a:spcPct val="160000"/>
              </a:lnSpc>
            </a:pPr>
            <a:r>
              <a:rPr lang="fa-IR" sz="2300" dirty="0">
                <a:cs typeface="B Yagut" panose="00000400000000000000" pitchFamily="2" charset="-78"/>
              </a:rPr>
              <a:t>حیطه درس: مراقبت های ادغام یافته سلامت نوجوانان و مدارس </a:t>
            </a:r>
          </a:p>
          <a:p>
            <a:pPr>
              <a:lnSpc>
                <a:spcPct val="170000"/>
              </a:lnSpc>
            </a:pPr>
            <a:r>
              <a:rPr lang="fa-IR" sz="2300" dirty="0">
                <a:cs typeface="B Yagut" panose="00000400000000000000" pitchFamily="2" charset="-78"/>
              </a:rPr>
              <a:t>تاریخ آخرین بازنگری </a:t>
            </a:r>
            <a:r>
              <a:rPr lang="fa-IR" sz="2300" dirty="0" smtClean="0">
                <a:cs typeface="B Yagut" panose="00000400000000000000" pitchFamily="2" charset="-78"/>
              </a:rPr>
              <a:t>:</a:t>
            </a:r>
            <a:r>
              <a:rPr lang="fa-IR" sz="2400" dirty="0">
                <a:cs typeface="B Yagut" panose="00000400000000000000" pitchFamily="2" charset="-78"/>
              </a:rPr>
              <a:t>1399/7/1</a:t>
            </a:r>
            <a:endParaRPr lang="fa-IR" sz="2400" dirty="0"/>
          </a:p>
          <a:p>
            <a:pPr>
              <a:lnSpc>
                <a:spcPct val="160000"/>
              </a:lnSpc>
            </a:pPr>
            <a:r>
              <a:rPr lang="fa-IR" sz="2300" dirty="0">
                <a:cs typeface="B Yagut" panose="00000400000000000000" pitchFamily="2" charset="-78"/>
              </a:rPr>
              <a:t>نوبت تهیه :1</a:t>
            </a:r>
          </a:p>
          <a:p>
            <a:pPr>
              <a:lnSpc>
                <a:spcPct val="160000"/>
              </a:lnSpc>
            </a:pPr>
            <a:r>
              <a:rPr lang="fa-IR" sz="2300" dirty="0">
                <a:cs typeface="B Yagut" panose="00000400000000000000" pitchFamily="2" charset="-78"/>
              </a:rPr>
              <a:t>نام فایل: </a:t>
            </a:r>
          </a:p>
          <a:p>
            <a:pPr marL="0" indent="0" algn="l">
              <a:lnSpc>
                <a:spcPct val="160000"/>
              </a:lnSpc>
              <a:buNone/>
            </a:pPr>
            <a:r>
              <a:rPr lang="en-US" sz="2300" dirty="0" smtClean="0">
                <a:cs typeface="B Yagut" panose="00000400000000000000" pitchFamily="2" charset="-78"/>
              </a:rPr>
              <a:t>MN-ashnaee- </a:t>
            </a:r>
            <a:r>
              <a:rPr lang="en-US" sz="2300" dirty="0">
                <a:cs typeface="B Yagut" panose="00000400000000000000" pitchFamily="2" charset="-78"/>
              </a:rPr>
              <a:t>ba- nezame etelaati- va sabt- </a:t>
            </a:r>
            <a:r>
              <a:rPr lang="en-US" sz="2300" dirty="0" smtClean="0">
                <a:cs typeface="B Yagut" panose="00000400000000000000" pitchFamily="2" charset="-78"/>
              </a:rPr>
              <a:t>bakhshe </a:t>
            </a:r>
            <a:r>
              <a:rPr lang="en-US" sz="2300" dirty="0">
                <a:cs typeface="B Yagut" panose="00000400000000000000" pitchFamily="2" charset="-78"/>
              </a:rPr>
              <a:t>2- edi3</a:t>
            </a:r>
            <a:endParaRPr lang="fa-IR" dirty="0">
              <a:cs typeface="B Yagut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219202"/>
            <a:ext cx="1455420" cy="190499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680B800F-00D7-40B9-9833-44F5E2ACEE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4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32"/>
    </mc:Choice>
    <mc:Fallback xmlns="">
      <p:transition spd="slow" advTm="134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562693"/>
            <a:ext cx="8229600" cy="4525963"/>
          </a:xfrm>
        </p:spPr>
        <p:txBody>
          <a:bodyPr/>
          <a:lstStyle/>
          <a:p>
            <a:endParaRPr lang="fa-I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8610600" cy="6096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DFCCC70F-2AEE-4ED1-80F8-142AC8E7F9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02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193"/>
    </mc:Choice>
    <mc:Fallback xmlns="">
      <p:transition spd="slow" advTm="72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8610600" cy="58674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3C84CFB5-25A2-4F87-B9BE-08F7287BB1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7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98"/>
    </mc:Choice>
    <mc:Fallback xmlns="">
      <p:transition spd="slow" advTm="16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"/>
            <a:ext cx="8763000" cy="61722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82AB90E6-34EE-4CE3-9A08-E582FE67A3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3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15"/>
    </mc:Choice>
    <mc:Fallback xmlns="">
      <p:transition spd="slow" advTm="55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8458200" cy="61722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1315E244-FB9F-48B9-A5B7-FD5ABE9081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51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06"/>
    </mc:Choice>
    <mc:Fallback xmlns="">
      <p:transition spd="slow" advTm="76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92162"/>
          </a:xfrm>
        </p:spPr>
        <p:txBody>
          <a:bodyPr>
            <a:normAutofit/>
          </a:bodyPr>
          <a:lstStyle/>
          <a:p>
            <a:r>
              <a:rPr lang="fa-IR" sz="4000" dirty="0">
                <a:cs typeface="B Yagut" pitchFamily="2" charset="-78"/>
              </a:rPr>
              <a:t>نمودار های رشد نوجوان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6B1BB215-FC12-476F-91B1-5992EA5F2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219200"/>
            <a:ext cx="8610599" cy="52578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56150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99"/>
    </mc:Choice>
    <mc:Fallback xmlns="">
      <p:transition spd="slow" advTm="30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a-IR" dirty="0">
                <a:cs typeface="B Yagut" pitchFamily="2" charset="-78"/>
              </a:rPr>
              <a:t>پدیکلوزیس</a:t>
            </a:r>
            <a:r>
              <a:rPr lang="en-US" dirty="0"/>
              <a:t/>
            </a:r>
            <a:br>
              <a:rPr lang="en-US" dirty="0"/>
            </a:br>
            <a:endParaRPr lang="fa-I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77455"/>
            <a:ext cx="11582400" cy="4906965"/>
          </a:xfrm>
        </p:spPr>
        <p:txBody>
          <a:bodyPr>
            <a:normAutofit/>
          </a:bodyPr>
          <a:lstStyle/>
          <a:p>
            <a:pPr marL="0" indent="0" algn="just" rtl="1">
              <a:lnSpc>
                <a:spcPct val="150000"/>
              </a:lnSpc>
              <a:buNone/>
            </a:pPr>
            <a:r>
              <a:rPr lang="fa-IR" sz="2800" dirty="0">
                <a:cs typeface="B Yagut" pitchFamily="2" charset="-78"/>
              </a:rPr>
              <a:t>موی نوجوان را در نور کافی از نظر ابتلا به پدیکلوزیس معاینه کرده و در صورت مشاهده یا عدم مشاهده </a:t>
            </a:r>
            <a:r>
              <a:rPr lang="fa-IR" sz="2800" dirty="0" smtClean="0">
                <a:cs typeface="B Yagut" pitchFamily="2" charset="-78"/>
              </a:rPr>
              <a:t>رشک </a:t>
            </a:r>
            <a:r>
              <a:rPr lang="fa-IR" sz="2800" dirty="0">
                <a:cs typeface="B Yagut" pitchFamily="2" charset="-78"/>
              </a:rPr>
              <a:t>و شپش در یکی از طبقه بندی های آلودگی به شپش و عدم آلودگی  قرار داده و اقدامات  لازم را بر اساس  نوع طبقه بندی انجام دهید و در سامانه ثبت نمایید.</a:t>
            </a:r>
            <a:r>
              <a:rPr lang="fa-IR" dirty="0">
                <a:cs typeface="B Yagut" pitchFamily="2" charset="-78"/>
              </a:rPr>
              <a:t>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DF80F253-0CBF-4C9F-A22D-A3DF37FC78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76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61"/>
    </mc:Choice>
    <mc:Fallback xmlns="">
      <p:transition spd="slow" advTm="31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F20352C1-F2E8-4362-8BD7-78FF7EF79F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225" y="457200"/>
            <a:ext cx="8591550" cy="56388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50516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88"/>
    </mc:Choice>
    <mc:Fallback xmlns="">
      <p:transition spd="slow" advTm="22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FA505CC0-9AD7-4885-A352-1F6474118F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1"/>
            <a:ext cx="10972800" cy="569376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27575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93"/>
    </mc:Choice>
    <mc:Fallback xmlns="">
      <p:transition spd="slow" advTm="327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1"/>
            <a:ext cx="11658600" cy="5135565"/>
          </a:xfrm>
        </p:spPr>
        <p:txBody>
          <a:bodyPr>
            <a:normAutofit/>
          </a:bodyPr>
          <a:lstStyle/>
          <a:p>
            <a:pPr marL="0" indent="0" algn="just" rtl="1">
              <a:lnSpc>
                <a:spcPct val="200000"/>
              </a:lnSpc>
              <a:buNone/>
            </a:pPr>
            <a:r>
              <a:rPr lang="fa-IR" sz="2800" dirty="0">
                <a:cs typeface="B Yagut" pitchFamily="2" charset="-78"/>
              </a:rPr>
              <a:t>در صورتی که نوجوان آلودگی به پدیکلوزیس داشته باشد از منوی ارائه خدمت ، ارائه دارو و اقلام بهداشتی داروی داده شده ( شامپو پری مترین ) را ثبت نمایید.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E0400CDD-FC69-4D20-87B7-7698F9787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4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53"/>
    </mc:Choice>
    <mc:Fallback xmlns="">
      <p:transition spd="slow" advTm="419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68EE0947-CC16-4151-BC01-592217A80B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1"/>
            <a:ext cx="10668000" cy="601980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8194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5"/>
    </mc:Choice>
    <mc:Fallback xmlns="">
      <p:transition spd="slow" advTm="9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fa-IR" sz="4000" dirty="0">
                <a:cs typeface="B Yagut" pitchFamily="2" charset="-78"/>
              </a:rPr>
              <a:t> اهداف آموزشی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417638"/>
            <a:ext cx="10972800" cy="5211762"/>
          </a:xfrm>
        </p:spPr>
        <p:txBody>
          <a:bodyPr>
            <a:normAutofit/>
          </a:bodyPr>
          <a:lstStyle/>
          <a:p>
            <a:pPr marL="0" indent="0" algn="r" rtl="1">
              <a:lnSpc>
                <a:spcPct val="170000"/>
              </a:lnSpc>
              <a:buNone/>
            </a:pPr>
            <a:r>
              <a:rPr lang="fa-IR" dirty="0">
                <a:cs typeface="B Yagut" pitchFamily="2" charset="-78"/>
              </a:rPr>
              <a:t>انتظارمی رود فراگیر پس از مطالعه این درس بتواند:</a:t>
            </a:r>
          </a:p>
          <a:p>
            <a:pPr marL="0" indent="0" algn="just" rtl="1">
              <a:lnSpc>
                <a:spcPct val="170000"/>
              </a:lnSpc>
              <a:buNone/>
            </a:pPr>
            <a:r>
              <a:rPr lang="fa-IR" dirty="0">
                <a:cs typeface="B Yagut" pitchFamily="2" charset="-78"/>
              </a:rPr>
              <a:t>نتایج معاینات غربالگری دانش آموزان را بر اساس بسته خدمتی راهنمای بالینی( از نظر واکسیناسیون، </a:t>
            </a:r>
            <a:r>
              <a:rPr lang="fa-IR" dirty="0" smtClean="0">
                <a:cs typeface="B Yagut" pitchFamily="2" charset="-78"/>
              </a:rPr>
              <a:t>بینایی</a:t>
            </a:r>
            <a:r>
              <a:rPr lang="fa-IR" dirty="0">
                <a:cs typeface="B Yagut" pitchFamily="2" charset="-78"/>
              </a:rPr>
              <a:t>، شنوایی، غربالگری تغذیه و پایش رشد ، پدیکلوزیس ) </a:t>
            </a:r>
            <a:r>
              <a:rPr lang="ar-SA" dirty="0">
                <a:cs typeface="B Yagut" pitchFamily="2" charset="-78"/>
              </a:rPr>
              <a:t>در سامانه سیب ثبت نماید</a:t>
            </a:r>
            <a:r>
              <a:rPr lang="fa-IR" dirty="0">
                <a:cs typeface="B Yagut" pitchFamily="2" charset="-78"/>
              </a:rPr>
              <a:t>.</a:t>
            </a:r>
          </a:p>
          <a:p>
            <a:pPr marL="0" indent="0" algn="r">
              <a:lnSpc>
                <a:spcPct val="170000"/>
              </a:lnSpc>
              <a:buNone/>
            </a:pPr>
            <a:endParaRPr lang="fa-IR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dirty="0">
              <a:cs typeface="B Yagut" pitchFamily="2" charset="-78"/>
            </a:endParaRPr>
          </a:p>
          <a:p>
            <a:pPr marL="0" indent="0" algn="r" rtl="1">
              <a:lnSpc>
                <a:spcPct val="150000"/>
              </a:lnSpc>
              <a:buNone/>
            </a:pPr>
            <a:endParaRPr lang="fa-IR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EFCD9F68-A6C9-4AFA-9A9E-2DA1E7C17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2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94"/>
    </mc:Choice>
    <mc:Fallback xmlns="">
      <p:transition spd="slow" advTm="294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a-IR" dirty="0">
              <a:cs typeface="B Yagut" pitchFamily="2" charset="-78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E9F54C11-D800-4D0E-9DBB-7B601BA3A2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1"/>
            <a:ext cx="10972800" cy="609600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6356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15"/>
    </mc:Choice>
    <mc:Fallback xmlns="">
      <p:transition spd="slow" advTm="55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228600"/>
            <a:ext cx="11734800" cy="1143000"/>
          </a:xfrm>
        </p:spPr>
        <p:txBody>
          <a:bodyPr>
            <a:noAutofit/>
          </a:bodyPr>
          <a:lstStyle/>
          <a:p>
            <a:pPr algn="r">
              <a:lnSpc>
                <a:spcPct val="150000"/>
              </a:lnSpc>
            </a:pPr>
            <a:r>
              <a:rPr lang="fa-IR" sz="2800" dirty="0">
                <a:cs typeface="B Yagut" pitchFamily="2" charset="-78"/>
              </a:rPr>
              <a:t>سپس از منوی ارائه خدمت در بخش اقدام  (سایر</a:t>
            </a:r>
            <a:r>
              <a:rPr lang="fa-IR" sz="2800" dirty="0" smtClean="0">
                <a:cs typeface="B Yagut" pitchFamily="2" charset="-78"/>
              </a:rPr>
              <a:t>) تاریخ </a:t>
            </a:r>
            <a:r>
              <a:rPr lang="fa-IR" sz="2800" dirty="0">
                <a:cs typeface="B Yagut" pitchFamily="2" charset="-78"/>
              </a:rPr>
              <a:t>پیگیری </a:t>
            </a:r>
            <a:r>
              <a:rPr lang="fa-IR" sz="2800" dirty="0" smtClean="0">
                <a:cs typeface="B Yagut" pitchFamily="2" charset="-78"/>
              </a:rPr>
              <a:t>وتوضیحات لازم </a:t>
            </a:r>
            <a:r>
              <a:rPr lang="fa-IR" sz="2800" dirty="0">
                <a:cs typeface="B Yagut" pitchFamily="2" charset="-78"/>
              </a:rPr>
              <a:t>را ثبت نمایید. 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6C27665D-F014-4D93-8601-4804B56DD8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79389"/>
            <a:ext cx="8610600" cy="481201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3394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42"/>
    </mc:Choice>
    <mc:Fallback xmlns="">
      <p:transition spd="slow" advTm="25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51F33967-C5E6-4053-8A89-6AC09D396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04800"/>
            <a:ext cx="8610600" cy="60198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883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28"/>
    </mc:Choice>
    <mc:Fallback xmlns="">
      <p:transition spd="slow" advTm="49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/>
              <a:t>خلاصه و نتیجه گیری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799"/>
            <a:ext cx="11201400" cy="4297367"/>
          </a:xfrm>
        </p:spPr>
        <p:txBody>
          <a:bodyPr>
            <a:norm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دراین بخش با نحوه ثبت مراقبت نوجوان از نظر:</a:t>
            </a:r>
          </a:p>
          <a:p>
            <a:pPr marL="0" indent="0" algn="r" rtl="1">
              <a:lnSpc>
                <a:spcPct val="150000"/>
              </a:lnSpc>
              <a:buNone/>
            </a:pPr>
            <a:r>
              <a:rPr lang="fa-IR" sz="2800" dirty="0">
                <a:cs typeface="B Yagut" pitchFamily="2" charset="-78"/>
              </a:rPr>
              <a:t>وضعیت واکسیناسیون(ثبت واکسن و بررسی سوابق ایمنسازی فرد)، بینایی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،</a:t>
            </a:r>
            <a:r>
              <a:rPr lang="fa-IR" sz="2800" dirty="0">
                <a:cs typeface="B Yagut" pitchFamily="2" charset="-78"/>
              </a:rPr>
              <a:t>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شنوایی، </a:t>
            </a:r>
            <a:r>
              <a:rPr lang="fa-IR" sz="2800" dirty="0">
                <a:cs typeface="B Yagut" pitchFamily="2" charset="-78"/>
              </a:rPr>
              <a:t>تغذیه و پایش رشد، پدیکلوزیس و نحوه ثبت دارو و اقلام بهداشتی </a:t>
            </a:r>
            <a:r>
              <a:rPr lang="fa-IR" sz="2800" dirty="0" smtClean="0">
                <a:cs typeface="B Yagut" pitchFamily="2" charset="-78"/>
              </a:rPr>
              <a:t>در موارد </a:t>
            </a:r>
            <a:r>
              <a:rPr lang="fa-IR" sz="2800" dirty="0">
                <a:cs typeface="B Yagut" pitchFamily="2" charset="-78"/>
              </a:rPr>
              <a:t>آلودگی به شپش وثبت اقدام جهت پیگیری پدیکلوزیس آشنا شدید.</a:t>
            </a:r>
          </a:p>
          <a:p>
            <a:endParaRPr lang="fa-IR" sz="2800" dirty="0">
              <a:cs typeface="B Yagut" pitchFamily="2" charset="-78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6D544C3F-A976-4DB6-B1B3-8A4B17B100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2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72"/>
    </mc:Choice>
    <mc:Fallback xmlns="">
      <p:transition spd="slow" advTm="267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>
                <a:cs typeface="B Yagut" pitchFamily="2" charset="-78"/>
              </a:rPr>
              <a:t> پرسش وتمرین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2888"/>
            <a:ext cx="11353799" cy="4525963"/>
          </a:xfrm>
        </p:spPr>
        <p:txBody>
          <a:bodyPr>
            <a:noAutofit/>
          </a:bodyPr>
          <a:lstStyle/>
          <a:p>
            <a:pPr marL="0" indent="0" algn="just" rtl="1">
              <a:lnSpc>
                <a:spcPct val="200000"/>
              </a:lnSpc>
              <a:buNone/>
            </a:pPr>
            <a:r>
              <a:rPr lang="fa-IR" sz="2800" dirty="0">
                <a:cs typeface="B Yagut" pitchFamily="2" charset="-78"/>
              </a:rPr>
              <a:t>یک مورد نوجوان را بر اساس بسته خدمتی راهنمای بالینی (از </a:t>
            </a:r>
            <a:r>
              <a:rPr lang="fa-IR" sz="2800" dirty="0" smtClean="0">
                <a:cs typeface="B Yagut" pitchFamily="2" charset="-78"/>
              </a:rPr>
              <a:t>نظر واکسیناسیون</a:t>
            </a:r>
            <a:r>
              <a:rPr lang="fa-IR" sz="2800" dirty="0">
                <a:cs typeface="B Yagut" pitchFamily="2" charset="-78"/>
              </a:rPr>
              <a:t>، </a:t>
            </a:r>
            <a:r>
              <a:rPr lang="fa-IR" sz="2800" dirty="0" smtClean="0">
                <a:cs typeface="B Yagut" pitchFamily="2" charset="-78"/>
              </a:rPr>
              <a:t>بینایی</a:t>
            </a:r>
            <a:r>
              <a:rPr lang="fa-IR" sz="2800" dirty="0">
                <a:cs typeface="B Yagut" pitchFamily="2" charset="-78"/>
              </a:rPr>
              <a:t>، شنوایی،غربالگری تغذیه و پایش رشد ، پدیکلوزیس) ارزیابی نموده و نتایج را </a:t>
            </a:r>
            <a:r>
              <a:rPr lang="ar-SA" sz="2800" dirty="0">
                <a:cs typeface="B Yagut" pitchFamily="2" charset="-78"/>
              </a:rPr>
              <a:t>در سامانه سیب ثبت نمای</a:t>
            </a:r>
            <a:r>
              <a:rPr lang="fa-IR" sz="2800" dirty="0">
                <a:cs typeface="B Yagut" pitchFamily="2" charset="-78"/>
              </a:rPr>
              <a:t>ی</a:t>
            </a:r>
            <a:r>
              <a:rPr lang="ar-SA" sz="2800" dirty="0">
                <a:cs typeface="B Yagut" pitchFamily="2" charset="-78"/>
              </a:rPr>
              <a:t>د</a:t>
            </a:r>
            <a:r>
              <a:rPr lang="fa-IR" sz="2800" dirty="0">
                <a:cs typeface="B Yagut" pitchFamily="2" charset="-78"/>
              </a:rPr>
              <a:t>.</a:t>
            </a:r>
          </a:p>
          <a:p>
            <a:pPr marL="0" indent="0" algn="r" rtl="1">
              <a:lnSpc>
                <a:spcPct val="150000"/>
              </a:lnSpc>
              <a:buNone/>
            </a:pPr>
            <a:endParaRPr lang="fa-IR" sz="2500" dirty="0">
              <a:cs typeface="B Yagut" pitchFamily="2" charset="-78"/>
            </a:endParaRPr>
          </a:p>
          <a:p>
            <a:pPr lvl="0" algn="r" rtl="1">
              <a:lnSpc>
                <a:spcPct val="150000"/>
              </a:lnSpc>
              <a:buFont typeface="Wingdings" pitchFamily="2" charset="2"/>
              <a:buChar char="Ø"/>
            </a:pPr>
            <a:endParaRPr lang="fa-IR" sz="2500" dirty="0">
              <a:cs typeface="B Yagut" pitchFamily="2" charset="-78"/>
            </a:endParaRP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endParaRPr lang="fa-IR" sz="2500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5C3951BE-41FF-4A74-B13C-6467FFAB59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6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458"/>
    </mc:Choice>
    <mc:Fallback xmlns="">
      <p:transition spd="slow" advTm="26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>
                <a:cs typeface="B Yagut" pitchFamily="2" charset="-78"/>
              </a:rPr>
              <a:t>فهرست منابع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معاونت سلامت وزارت بهداشت و درمان و آموزش پزشکی ، راهنمای بالینی و برنامه اجرایی تیم سلامت برای ارایه خدمات رده سنی 5 تا18 سال وزارت بهداشت و درمان و آموزش پزشکی ، 1394</a:t>
            </a:r>
          </a:p>
          <a:p>
            <a:pPr algn="r" rtl="1">
              <a:lnSpc>
                <a:spcPct val="150000"/>
              </a:lnSpc>
              <a:buFont typeface="Wingdings" pitchFamily="2" charset="2"/>
              <a:buChar char="Ø"/>
            </a:pPr>
            <a:r>
              <a:rPr lang="fa-IR" dirty="0">
                <a:cs typeface="B Yagut" pitchFamily="2" charset="-78"/>
              </a:rPr>
              <a:t>مرکز مدیریت شبکه دانشگاه علوم پزشکی ایران ، راهنمای استفاده از سامانه سیب ، دانشگاه علوم پزشکی ایران</a:t>
            </a:r>
            <a:r>
              <a:rPr lang="fa-IR">
                <a:cs typeface="B Yagut" pitchFamily="2" charset="-78"/>
              </a:rPr>
              <a:t>، 1398</a:t>
            </a:r>
            <a:endParaRPr lang="fa-IR" dirty="0">
              <a:cs typeface="B Yagut" pitchFamily="2" charset="-78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xmlns="" id="{AED483BE-D149-4948-8BAC-569A207B2D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6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17"/>
    </mc:Choice>
    <mc:Fallback xmlns="">
      <p:transition spd="slow" advTm="14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57200"/>
            <a:ext cx="11430000" cy="5638800"/>
          </a:xfrm>
        </p:spPr>
        <p:txBody>
          <a:bodyPr>
            <a:normAutofit/>
          </a:bodyPr>
          <a:lstStyle/>
          <a:p>
            <a:pPr marL="0" indent="0" algn="ctr" rtl="1">
              <a:lnSpc>
                <a:spcPct val="150000"/>
              </a:lnSpc>
              <a:buNone/>
            </a:pPr>
            <a:r>
              <a:rPr lang="fa-IR" b="1" dirty="0">
                <a:cs typeface="B Yagut" panose="00000400000000000000" pitchFamily="2" charset="-78"/>
              </a:rPr>
              <a:t>لطفا نظرات و پیشنهادات خود پیرامون این بسته آموزشی </a:t>
            </a:r>
            <a:endParaRPr lang="fa-IR" b="1" dirty="0" smtClean="0">
              <a:cs typeface="B Yagut" panose="00000400000000000000" pitchFamily="2" charset="-78"/>
            </a:endParaRP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b="1" dirty="0" smtClean="0">
                <a:cs typeface="B Yagut" panose="00000400000000000000" pitchFamily="2" charset="-78"/>
              </a:rPr>
              <a:t>را </a:t>
            </a:r>
            <a:r>
              <a:rPr lang="fa-IR" b="1" dirty="0">
                <a:cs typeface="B Yagut" panose="00000400000000000000" pitchFamily="2" charset="-78"/>
              </a:rPr>
              <a:t>به آدرس زیر ارسال نمایید.</a:t>
            </a:r>
          </a:p>
          <a:p>
            <a:pPr marL="0" indent="0" algn="ctr" rtl="1">
              <a:lnSpc>
                <a:spcPct val="150000"/>
              </a:lnSpc>
              <a:buNone/>
            </a:pPr>
            <a:endParaRPr lang="fa-IR" dirty="0">
              <a:cs typeface="B Yagut" panose="00000400000000000000" pitchFamily="2" charset="-78"/>
            </a:endParaRPr>
          </a:p>
          <a:p>
            <a:pPr marL="0" indent="0" algn="ctr" rtl="1">
              <a:lnSpc>
                <a:spcPct val="150000"/>
              </a:lnSpc>
              <a:buNone/>
            </a:pPr>
            <a:r>
              <a:rPr lang="fa-IR" dirty="0">
                <a:cs typeface="B Yagut" panose="00000400000000000000" pitchFamily="2" charset="-78"/>
              </a:rPr>
              <a:t>دانشگاه علوم پزشکی و خدمات بهداشتی درمانی استان زنجان یا</a:t>
            </a:r>
          </a:p>
          <a:p>
            <a:pPr marL="0" indent="0" algn="ctr" rtl="1">
              <a:lnSpc>
                <a:spcPct val="150000"/>
              </a:lnSpc>
              <a:spcBef>
                <a:spcPts val="1000"/>
              </a:spcBef>
              <a:buNone/>
            </a:pPr>
            <a:r>
              <a:rPr lang="fa-IR" dirty="0">
                <a:cs typeface="B Yagut" panose="00000400000000000000" pitchFamily="2" charset="-78"/>
              </a:rPr>
              <a:t>پست الکترونیک</a:t>
            </a:r>
            <a:r>
              <a:rPr lang="en-US" dirty="0">
                <a:solidFill>
                  <a:prstClr val="black"/>
                </a:solidFill>
                <a:cs typeface="B Yagut" panose="00000400000000000000" pitchFamily="2" charset="-78"/>
              </a:rPr>
              <a:t>bhk1365@gmail.com</a:t>
            </a:r>
            <a:r>
              <a:rPr lang="en-US" dirty="0">
                <a:cs typeface="B Yagut" panose="00000400000000000000" pitchFamily="2" charset="-78"/>
              </a:rPr>
              <a:t>  </a:t>
            </a:r>
            <a:endParaRPr lang="fa-IR" dirty="0">
              <a:cs typeface="B Yagut" panose="00000400000000000000" pitchFamily="2" charset="-78"/>
            </a:endParaRPr>
          </a:p>
          <a:p>
            <a:endParaRPr lang="fa-IR" dirty="0">
              <a:cs typeface="B Yagut" panose="00000400000000000000" pitchFamily="2" charset="-7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E9EF9-F8BF-4547-8C66-E58A8D5FCB6F}" type="slidenum">
              <a:rPr lang="fa-IR" smtClean="0"/>
              <a:pPr/>
              <a:t>36</a:t>
            </a:fld>
            <a:endParaRPr lang="fa-IR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D4449E93-F70A-4CF4-B9A9-16E5D40056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43"/>
    </mc:Choice>
    <mc:Fallback xmlns="">
      <p:transition spd="slow" advTm="14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>
                <a:cs typeface="B Yagut" panose="00000400000000000000" pitchFamily="2" charset="-78"/>
              </a:rPr>
              <a:t>فهرست عناوین آموزشی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92617"/>
            <a:ext cx="9601200" cy="5181600"/>
          </a:xfrm>
        </p:spPr>
        <p:txBody>
          <a:bodyPr>
            <a:noAutofit/>
          </a:bodyPr>
          <a:lstStyle/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ثبت مراقبت از </a:t>
            </a:r>
            <a:r>
              <a:rPr lang="fa-IR" sz="2800" dirty="0" smtClean="0">
                <a:cs typeface="B Yagut" pitchFamily="2" charset="-78"/>
              </a:rPr>
              <a:t>نظر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واکسیناسیون</a:t>
            </a:r>
            <a:endParaRPr lang="fa-IR" sz="2800" dirty="0">
              <a:solidFill>
                <a:prstClr val="black"/>
              </a:solidFill>
              <a:cs typeface="B Yagut" pitchFamily="2" charset="-78"/>
            </a:endParaRP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ثبت مراقبت از نظر</a:t>
            </a:r>
            <a:r>
              <a:rPr lang="fa-IR" sz="2800" dirty="0">
                <a:cs typeface="B Yagut" pitchFamily="2" charset="-78"/>
              </a:rPr>
              <a:t>بینایی</a:t>
            </a:r>
            <a:endParaRPr lang="fa-IR" sz="2800" dirty="0">
              <a:solidFill>
                <a:prstClr val="black"/>
              </a:solidFill>
              <a:cs typeface="B Yagut" pitchFamily="2" charset="-78"/>
            </a:endParaRP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ثبت مراقبت از نظر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شنوایی 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 ثبت مراقبت از نظر تغذیه و پایش رشد </a:t>
            </a:r>
          </a:p>
          <a:p>
            <a:pPr algn="r" rtl="1">
              <a:lnSpc>
                <a:spcPct val="200000"/>
              </a:lnSpc>
              <a:buFont typeface="Wingdings" pitchFamily="2" charset="2"/>
              <a:buChar char="Ø"/>
            </a:pPr>
            <a:r>
              <a:rPr lang="fa-IR" sz="2800" dirty="0">
                <a:cs typeface="B Yagut" pitchFamily="2" charset="-78"/>
              </a:rPr>
              <a:t>ثبت مراقبت از نظر پدیکلوزیس </a:t>
            </a:r>
          </a:p>
          <a:p>
            <a:pPr marL="0" indent="0" algn="r" rtl="1">
              <a:lnSpc>
                <a:spcPct val="130000"/>
              </a:lnSpc>
              <a:buNone/>
            </a:pPr>
            <a:endParaRPr lang="fa-IR" sz="2500" dirty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xmlns="" id="{5771F183-EEC1-411D-8E88-24EFF4C7F4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81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82"/>
    </mc:Choice>
    <mc:Fallback xmlns="">
      <p:transition spd="slow" advTm="17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04801"/>
            <a:ext cx="11353800" cy="5821365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fa-IR" sz="4000" dirty="0">
                <a:cs typeface="B Yagut" pitchFamily="2" charset="-78"/>
              </a:rPr>
              <a:t>ارزیابی از نظر واکسیناسیون</a:t>
            </a:r>
          </a:p>
          <a:p>
            <a:pPr marL="0" indent="0" algn="r">
              <a:lnSpc>
                <a:spcPct val="150000"/>
              </a:lnSpc>
              <a:buNone/>
            </a:pPr>
            <a:endParaRPr lang="fa-IR" dirty="0">
              <a:cs typeface="B Yagut" pitchFamily="2" charset="-78"/>
            </a:endParaRPr>
          </a:p>
          <a:p>
            <a:pPr marL="0" indent="0" algn="just" rtl="1">
              <a:lnSpc>
                <a:spcPct val="150000"/>
              </a:lnSpc>
              <a:buNone/>
            </a:pPr>
            <a:r>
              <a:rPr lang="fa-IR" sz="2800" dirty="0">
                <a:cs typeface="B Yagut" pitchFamily="2" charset="-78"/>
              </a:rPr>
              <a:t>گروه سنی  نوجوان( </a:t>
            </a:r>
            <a:r>
              <a:rPr lang="fa-IR" sz="2800" dirty="0" smtClean="0">
                <a:cs typeface="B Yagut" pitchFamily="2" charset="-78"/>
              </a:rPr>
              <a:t>5 تا </a:t>
            </a:r>
            <a:r>
              <a:rPr lang="fa-IR" sz="2800" dirty="0">
                <a:cs typeface="B Yagut" pitchFamily="2" charset="-78"/>
              </a:rPr>
              <a:t>18 سالگی ) را از نظر سابقه واکسیناسیون  بررسی نموده و اقدامات لازم </a:t>
            </a:r>
            <a:r>
              <a:rPr lang="fa-IR" sz="2800" dirty="0" smtClean="0">
                <a:cs typeface="B Yagut" pitchFamily="2" charset="-78"/>
              </a:rPr>
              <a:t>را </a:t>
            </a:r>
            <a:r>
              <a:rPr lang="fa-IR" sz="2800" dirty="0">
                <a:cs typeface="B Yagut" pitchFamily="2" charset="-78"/>
              </a:rPr>
              <a:t>انجام </a:t>
            </a:r>
            <a:r>
              <a:rPr lang="fa-IR" sz="2800" dirty="0" smtClean="0">
                <a:cs typeface="B Yagut" pitchFamily="2" charset="-78"/>
              </a:rPr>
              <a:t>دهید </a:t>
            </a:r>
            <a:r>
              <a:rPr lang="fa-IR" sz="2800" dirty="0">
                <a:cs typeface="B Yagut" pitchFamily="2" charset="-78"/>
              </a:rPr>
              <a:t>و در سامانه ثبت نمایید. 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xmlns="" id="{4A5CAF55-92D8-4047-A3E9-DFA7FA2A8C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5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25"/>
    </mc:Choice>
    <mc:Fallback xmlns="">
      <p:transition spd="slow" advTm="60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xmlns="" id="{DE0CFC1A-FE19-42E3-8EAE-EDE01877BA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304800"/>
            <a:ext cx="8658225" cy="6096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2978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144"/>
    </mc:Choice>
    <mc:Fallback xmlns="">
      <p:transition spd="slow" advTm="28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xmlns="" id="{37738110-6455-46DB-9973-A0EDA974B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381000"/>
            <a:ext cx="8558212" cy="56388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41521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37"/>
    </mc:Choice>
    <mc:Fallback xmlns="">
      <p:transition spd="slow" advTm="11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xmlns="" id="{91328661-BEDC-4ECC-815C-1CA6BAE146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04800"/>
            <a:ext cx="8534400" cy="60960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00391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37"/>
    </mc:Choice>
    <mc:Fallback xmlns="">
      <p:transition spd="slow" advTm="72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cs typeface="B Yagut" pitchFamily="2" charset="-78"/>
              </a:rPr>
              <a:t>       </a:t>
            </a:r>
            <a:r>
              <a:rPr lang="fa-IR" dirty="0">
                <a:cs typeface="B Yagut" pitchFamily="2" charset="-78"/>
              </a:rPr>
              <a:t>مشاهده سوابق ایمنسازی</a:t>
            </a:r>
            <a:r>
              <a:rPr lang="fa-IR" sz="3200" dirty="0">
                <a:cs typeface="B Yagut" pitchFamily="2" charset="-78"/>
              </a:rPr>
              <a:t/>
            </a:r>
            <a:br>
              <a:rPr lang="fa-IR" sz="3200" dirty="0">
                <a:cs typeface="B Yagut" pitchFamily="2" charset="-78"/>
              </a:rPr>
            </a:br>
            <a:r>
              <a:rPr lang="fa-IR" sz="3100" dirty="0">
                <a:cs typeface="B Yagut" pitchFamily="2" charset="-78"/>
              </a:rPr>
              <a:t>ازمنوی ارائه خدمت با انتخاب واکسیناسیون،کارت واکسن فرد را بررسی نمایید.</a:t>
            </a:r>
            <a:endParaRPr lang="fa-IR" sz="2500" dirty="0">
              <a:cs typeface="B Yagut" pitchFamily="2" charset="-78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xmlns="" id="{C7F9ECD0-C89D-4C9A-BE0F-B7DB32440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6096000"/>
            <a:ext cx="609600" cy="6096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8695178C-76A8-4C6A-BE35-2C1BDAF99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2600"/>
            <a:ext cx="8534400" cy="483076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9C9759B7-739D-4635-B6EA-66C304F6B49C}"/>
              </a:ext>
            </a:extLst>
          </p:cNvPr>
          <p:cNvSpPr/>
          <p:nvPr/>
        </p:nvSpPr>
        <p:spPr>
          <a:xfrm>
            <a:off x="7467600" y="3505200"/>
            <a:ext cx="368808" cy="381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2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595"/>
    </mc:Choice>
    <mc:Fallback xmlns="">
      <p:transition spd="slow" advTm="205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x062f__x0627__x0646__x0634__x06af__x0627__x0647_ xmlns="12fdc5dc-769e-4543-b10d-fbea3dac4417">زنجان</_x062f__x0627__x0646__x0634__x06af__x0627__x0647_>
    <_x0646__x0648__x0639__x0020__x062d__x06cc__x0637__x0647_ xmlns="12fdc5dc-769e-4543-b10d-fbea3dac4417">مراقبت‌هاي ادغام يافته سلامت نوجوانان و مدارس</_x0646__x0648__x0639__x0020__x062d__x06cc__x0637__x0647_>
    <_x0646__x0648__x0639__x0020__x0641__x0627__x06cc__x0644_ xmlns="12fdc5dc-769e-4543-b10d-fbea3dac4417">پاورپوینت</_x0646__x0648__x0639__x0020__x0641__x0627__x06cc__x0644_>
    <_dlc_DocId xmlns="1047730d-92e1-4018-9084-d932fd3a7f58">5NN7CDR5NKU2-831-1323</_dlc_DocId>
    <_dlc_DocIdUrl xmlns="1047730d-92e1-4018-9084-d932fd3a7f58">
      <Url>http://www.health.gov.ir/hnd/_layouts/DocIdRedir.aspx?ID=5NN7CDR5NKU2-831-1323</Url>
      <Description>5NN7CDR5NKU2-831-1323</Description>
    </_dlc_DocIdUrl>
  </documentManagement>
</p:properties>
</file>

<file path=customXml/itemProps1.xml><?xml version="1.0" encoding="utf-8"?>
<ds:datastoreItem xmlns:ds="http://schemas.openxmlformats.org/officeDocument/2006/customXml" ds:itemID="{292C3FC8-E09E-460E-80BA-5CF66FFA85C4}"/>
</file>

<file path=customXml/itemProps2.xml><?xml version="1.0" encoding="utf-8"?>
<ds:datastoreItem xmlns:ds="http://schemas.openxmlformats.org/officeDocument/2006/customXml" ds:itemID="{D0F414A1-4326-4459-AE8A-8AC19F043550}"/>
</file>

<file path=customXml/itemProps3.xml><?xml version="1.0" encoding="utf-8"?>
<ds:datastoreItem xmlns:ds="http://schemas.openxmlformats.org/officeDocument/2006/customXml" ds:itemID="{96B1E05C-331B-4870-B390-749B2A0E8A16}"/>
</file>

<file path=customXml/itemProps4.xml><?xml version="1.0" encoding="utf-8"?>
<ds:datastoreItem xmlns:ds="http://schemas.openxmlformats.org/officeDocument/2006/customXml" ds:itemID="{56E0110A-4327-413A-9992-D01A0776BEF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1515</TotalTime>
  <Words>754</Words>
  <Application>Microsoft Office PowerPoint</Application>
  <PresentationFormat>Widescreen</PresentationFormat>
  <Paragraphs>63</Paragraphs>
  <Slides>36</Slides>
  <Notes>1</Notes>
  <HiddenSlides>0</HiddenSlides>
  <MMClips>36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B Titr</vt:lpstr>
      <vt:lpstr>B Yagut</vt:lpstr>
      <vt:lpstr>Calibri</vt:lpstr>
      <vt:lpstr>Calibri Light</vt:lpstr>
      <vt:lpstr>Times New Roman</vt:lpstr>
      <vt:lpstr>Wingdings</vt:lpstr>
      <vt:lpstr>Office Theme</vt:lpstr>
      <vt:lpstr>1_Office Theme</vt:lpstr>
      <vt:lpstr>PowerPoint Presentation</vt:lpstr>
      <vt:lpstr>مشخصات سند</vt:lpstr>
      <vt:lpstr> اهداف آموزشی</vt:lpstr>
      <vt:lpstr>فهرست عناوین آموزشی</vt:lpstr>
      <vt:lpstr>PowerPoint Presentation</vt:lpstr>
      <vt:lpstr>PowerPoint Presentation</vt:lpstr>
      <vt:lpstr>PowerPoint Presentation</vt:lpstr>
      <vt:lpstr>PowerPoint Presentation</vt:lpstr>
      <vt:lpstr>       مشاهده سوابق ایمنسازی ازمنوی ارائه خدمت با انتخاب واکسیناسیون،کارت واکسن فرد را بررسی نمایید.</vt:lpstr>
      <vt:lpstr>PowerPoint Presentation</vt:lpstr>
      <vt:lpstr>                                                                 ثبت واکسن        از قسمت ارائه خدمت ، ثبت واکسیناسیون را انتخاب کنید.</vt:lpstr>
      <vt:lpstr>با انتخاب نوع واکسن ، تاریخ دریافت ، نوبت و شماره سریال واکسن، واکسیناسیون فردرا ذخیره نمایید. </vt:lpstr>
      <vt:lpstr> مراقبت از نظر بینایی </vt:lpstr>
      <vt:lpstr>PowerPoint Presentation</vt:lpstr>
      <vt:lpstr>PowerPoint Presentation</vt:lpstr>
      <vt:lpstr> مراقبت از نظر شنوایی </vt:lpstr>
      <vt:lpstr>PowerPoint Presentation</vt:lpstr>
      <vt:lpstr>PowerPoint Presentation</vt:lpstr>
      <vt:lpstr>غربالگری تغذیه و پایش رشد</vt:lpstr>
      <vt:lpstr>PowerPoint Presentation</vt:lpstr>
      <vt:lpstr>PowerPoint Presentation</vt:lpstr>
      <vt:lpstr>PowerPoint Presentation</vt:lpstr>
      <vt:lpstr>PowerPoint Presentation</vt:lpstr>
      <vt:lpstr>نمودار های رشد نوجوان</vt:lpstr>
      <vt:lpstr>پدیکلوزیس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سپس از منوی ارائه خدمت در بخش اقدام  (سایر) تاریخ پیگیری وتوضیحات لازم را ثبت نمایید. </vt:lpstr>
      <vt:lpstr>PowerPoint Presentation</vt:lpstr>
      <vt:lpstr>خلاصه و نتیجه گیری</vt:lpstr>
      <vt:lpstr> پرسش وتمرین</vt:lpstr>
      <vt:lpstr>فهرست منابع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آشنایی با نظام اطلاعاتی و ثبت  بخش 2</dc:title>
  <dc:creator>Nasrin</dc:creator>
  <cp:lastModifiedBy>HCZ</cp:lastModifiedBy>
  <cp:revision>264</cp:revision>
  <dcterms:created xsi:type="dcterms:W3CDTF">2006-08-16T00:00:00Z</dcterms:created>
  <dcterms:modified xsi:type="dcterms:W3CDTF">2020-09-27T08:39:04Z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0x01010038EE485FB9274448B5E5B0FF0ECB3346</vt:lpwstr>
  </property>
  <property fmtid="{D5CDD505-2E9C-101B-9397-08002B2CF9AE}" pid="3" name="_dlc_DocIdItemGuid">
    <vt:lpwstr>5f301300-fb82-4054-a7a8-1eb5c3148464</vt:lpwstr>
  </property>
</Properties>
</file>